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2020/1/6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chusho.meti.go.jp/zaimu/zeisei/2015/150401zeisei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82551" y="150250"/>
            <a:ext cx="9505503" cy="461665"/>
          </a:xfrm>
        </p:spPr>
        <p:txBody>
          <a:bodyPr/>
          <a:lstStyle/>
          <a:p>
            <a:r>
              <a:rPr lang="ja-JP" altLang="en-US" dirty="0" smtClean="0"/>
              <a:t>商業</a:t>
            </a:r>
            <a:r>
              <a:rPr lang="ja-JP" altLang="en-US" dirty="0"/>
              <a:t>・サービス業・農林水産業活性化</a:t>
            </a:r>
            <a:r>
              <a:rPr lang="ja-JP" altLang="en-US" dirty="0" smtClean="0"/>
              <a:t>税制</a:t>
            </a:r>
            <a:endParaRPr kumimoji="1" lang="ja-JP" altLang="en-US" sz="1600" b="0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72505" y="696711"/>
            <a:ext cx="9712175" cy="1049106"/>
          </a:xfrm>
        </p:spPr>
        <p:txBody>
          <a:bodyPr/>
          <a:lstStyle/>
          <a:p>
            <a:r>
              <a:rPr lang="ja-JP" altLang="en-US" sz="1800" dirty="0" smtClean="0"/>
              <a:t>商業</a:t>
            </a:r>
            <a:r>
              <a:rPr lang="ja-JP" altLang="en-US" sz="1800" dirty="0"/>
              <a:t>・サービス業を営む中小企業者等が経営改善指導等に基づき、</a:t>
            </a:r>
            <a:r>
              <a:rPr lang="ja-JP" altLang="en-US" sz="1800" b="1" u="sng" dirty="0"/>
              <a:t>建物附属設備</a:t>
            </a:r>
            <a:r>
              <a:rPr lang="ja-JP" altLang="en-US" sz="1800" dirty="0"/>
              <a:t>（１台</a:t>
            </a:r>
            <a:r>
              <a:rPr lang="ja-JP" altLang="en-US" sz="1800" dirty="0" smtClean="0"/>
              <a:t>６０万円　以上</a:t>
            </a:r>
            <a:r>
              <a:rPr lang="ja-JP" altLang="en-US" sz="1800" dirty="0"/>
              <a:t>）又は</a:t>
            </a:r>
            <a:r>
              <a:rPr lang="ja-JP" altLang="en-US" sz="1800" b="1" u="sng" dirty="0"/>
              <a:t>器具・備品</a:t>
            </a:r>
            <a:r>
              <a:rPr lang="ja-JP" altLang="en-US" sz="1800" dirty="0"/>
              <a:t>（１台３０万円以上）</a:t>
            </a:r>
            <a:r>
              <a:rPr lang="ja-JP" altLang="en-US" sz="1800" b="1" u="sng" dirty="0"/>
              <a:t>を取得した場合</a:t>
            </a:r>
            <a:r>
              <a:rPr lang="ja-JP" altLang="en-US" sz="1800" dirty="0"/>
              <a:t>に</a:t>
            </a:r>
            <a:r>
              <a:rPr lang="ja-JP" altLang="en-US" sz="1800" dirty="0" smtClean="0"/>
              <a:t>、</a:t>
            </a:r>
            <a:r>
              <a:rPr lang="ja-JP" altLang="en-US" sz="1800" b="1" u="sng" dirty="0" smtClean="0"/>
              <a:t>特別償却（３０％）又は</a:t>
            </a:r>
            <a:r>
              <a:rPr lang="ja-JP" altLang="en-US" sz="1800" b="1" u="sng" dirty="0" smtClean="0"/>
              <a:t>税額控除</a:t>
            </a:r>
            <a:r>
              <a:rPr lang="ja-JP" altLang="en-US" sz="1800" b="1" u="sng" dirty="0" smtClean="0"/>
              <a:t>（７％）</a:t>
            </a:r>
            <a:r>
              <a:rPr lang="ja-JP" altLang="en-US" sz="1200" dirty="0" smtClean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）</a:t>
            </a:r>
            <a:r>
              <a:rPr lang="ja-JP" altLang="en-US" sz="1800" dirty="0"/>
              <a:t>を認める措置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344488" y="1916832"/>
            <a:ext cx="2434962" cy="215444"/>
          </a:xfrm>
        </p:spPr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適用期限：</a:t>
            </a:r>
            <a:r>
              <a:rPr lang="ja-JP" altLang="en-US" dirty="0"/>
              <a:t>令和</a:t>
            </a:r>
            <a:r>
              <a:rPr kumimoji="1" lang="ja-JP" altLang="en-US" dirty="0" smtClean="0"/>
              <a:t>２年度末まで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49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5252482" y="1777095"/>
            <a:ext cx="4653518" cy="215444"/>
          </a:xfrm>
        </p:spPr>
        <p:txBody>
          <a:bodyPr/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税額控除は資本金</a:t>
            </a:r>
            <a:r>
              <a:rPr lang="en-US" altLang="ja-JP" dirty="0" smtClean="0"/>
              <a:t>3,000</a:t>
            </a:r>
            <a:r>
              <a:rPr lang="ja-JP" altLang="en-US" dirty="0" smtClean="0"/>
              <a:t>万円以下の中小企業者等に限る。</a:t>
            </a:r>
            <a:endParaRPr lang="en-US" altLang="ja-JP" dirty="0" smtClean="0"/>
          </a:p>
        </p:txBody>
      </p:sp>
      <p:sp>
        <p:nvSpPr>
          <p:cNvPr id="81" name="角丸四角形 80"/>
          <p:cNvSpPr/>
          <p:nvPr/>
        </p:nvSpPr>
        <p:spPr bwMode="auto">
          <a:xfrm>
            <a:off x="217024" y="2335146"/>
            <a:ext cx="3138620" cy="3899151"/>
          </a:xfrm>
          <a:prstGeom prst="roundRect">
            <a:avLst>
              <a:gd name="adj" fmla="val 10344"/>
            </a:avLst>
          </a:prstGeom>
          <a:noFill/>
          <a:ln w="28575">
            <a:solidFill>
              <a:srgbClr val="0064C8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11"/>
          <p:cNvSpPr txBox="1">
            <a:spLocks noChangeArrowheads="1"/>
          </p:cNvSpPr>
          <p:nvPr/>
        </p:nvSpPr>
        <p:spPr bwMode="auto">
          <a:xfrm>
            <a:off x="200471" y="2276872"/>
            <a:ext cx="3155173" cy="41213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4C8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174625" indent="-1746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経営改善指導等に基づく設備投資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endParaRPr lang="en-US" altLang="ja-JP" sz="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278295" y="3184547"/>
            <a:ext cx="976229" cy="169277"/>
          </a:xfrm>
        </p:spPr>
        <p:txBody>
          <a:bodyPr/>
          <a:lstStyle/>
          <a:p>
            <a:r>
              <a:rPr lang="ja-JP" altLang="en-US" sz="1100" b="1" dirty="0" smtClean="0"/>
              <a:t>＜飲食店の例＞</a:t>
            </a:r>
            <a:endParaRPr lang="en-US" altLang="ja-JP" sz="1100" b="1" dirty="0" smtClean="0"/>
          </a:p>
        </p:txBody>
      </p:sp>
      <p:sp>
        <p:nvSpPr>
          <p:cNvPr id="84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356633" y="4678664"/>
            <a:ext cx="976229" cy="169277"/>
          </a:xfrm>
        </p:spPr>
        <p:txBody>
          <a:bodyPr/>
          <a:lstStyle/>
          <a:p>
            <a:r>
              <a:rPr lang="ja-JP" altLang="en-US" sz="1100" b="1" dirty="0" smtClean="0"/>
              <a:t>＜介護業の例＞</a:t>
            </a:r>
            <a:endParaRPr lang="en-US" altLang="ja-JP" sz="1100" b="1" dirty="0" smtClean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19980" y="2857308"/>
            <a:ext cx="2916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活性化に資する設備の例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33" y="4883597"/>
            <a:ext cx="1330050" cy="1040105"/>
          </a:xfrm>
          <a:prstGeom prst="rect">
            <a:avLst/>
          </a:prstGeom>
        </p:spPr>
      </p:pic>
      <p:sp>
        <p:nvSpPr>
          <p:cNvPr id="87" name="正方形/長方形 86"/>
          <p:cNvSpPr/>
          <p:nvPr/>
        </p:nvSpPr>
        <p:spPr>
          <a:xfrm>
            <a:off x="1686684" y="4883597"/>
            <a:ext cx="1668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・「介護用浴槽」を導入し、大幅な効率化により生産性が向上。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・介護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従事者の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負担も減少し、離職率も低下。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33" y="3416096"/>
            <a:ext cx="1330050" cy="107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正方形/長方形 88"/>
          <p:cNvSpPr/>
          <p:nvPr/>
        </p:nvSpPr>
        <p:spPr>
          <a:xfrm>
            <a:off x="1686683" y="3296264"/>
            <a:ext cx="16524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・「画像識別機能付き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レジ」を導入し、レジ精算の効率化、接客サービスの向上を実現。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により、売れ筋商品を把握し、売上の向上につながる。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11"/>
          <p:cNvSpPr txBox="1">
            <a:spLocks noChangeArrowheads="1"/>
          </p:cNvSpPr>
          <p:nvPr/>
        </p:nvSpPr>
        <p:spPr bwMode="auto">
          <a:xfrm>
            <a:off x="3728948" y="5153030"/>
            <a:ext cx="1994184" cy="919401"/>
          </a:xfrm>
          <a:prstGeom prst="roundRect">
            <a:avLst/>
          </a:prstGeom>
          <a:noFill/>
          <a:ln w="28575">
            <a:solidFill>
              <a:srgbClr val="0064C8"/>
            </a:solidFill>
          </a:ln>
          <a:extLst/>
        </p:spPr>
        <p:txBody>
          <a:bodyPr wrap="square">
            <a:spAutoFit/>
          </a:bodyPr>
          <a:lstStyle>
            <a:lvl1pPr marL="174625" indent="-1746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税制</a:t>
            </a:r>
            <a:r>
              <a:rPr lang="ja-JP" altLang="en-US" sz="2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措置</a:t>
            </a:r>
            <a:endParaRPr lang="en-US" altLang="ja-JP" sz="2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12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（特別</a:t>
            </a:r>
            <a:r>
              <a:rPr lang="ja-JP" altLang="en-US" sz="12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償却３０％又は</a:t>
            </a:r>
            <a:endParaRPr lang="en-US" altLang="ja-JP" sz="12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12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税額控除７％）</a:t>
            </a:r>
            <a:endParaRPr lang="en-US" altLang="ja-JP" sz="12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右矢印 92"/>
          <p:cNvSpPr/>
          <p:nvPr/>
        </p:nvSpPr>
        <p:spPr bwMode="auto">
          <a:xfrm rot="5400000">
            <a:off x="4265189" y="4444064"/>
            <a:ext cx="919712" cy="371953"/>
          </a:xfrm>
          <a:prstGeom prst="rightArrow">
            <a:avLst>
              <a:gd name="adj1" fmla="val 50000"/>
              <a:gd name="adj2" fmla="val 42878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楕円 93"/>
          <p:cNvSpPr/>
          <p:nvPr/>
        </p:nvSpPr>
        <p:spPr bwMode="auto">
          <a:xfrm>
            <a:off x="3649336" y="4293171"/>
            <a:ext cx="2184538" cy="590426"/>
          </a:xfrm>
          <a:prstGeom prst="ellipse">
            <a:avLst/>
          </a:prstGeom>
          <a:solidFill>
            <a:srgbClr val="FFBE3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②経営改善指導等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に基づく設備投資</a:t>
            </a:r>
          </a:p>
        </p:txBody>
      </p:sp>
      <p:cxnSp>
        <p:nvCxnSpPr>
          <p:cNvPr id="95" name="カギ線コネクタ 94"/>
          <p:cNvCxnSpPr/>
          <p:nvPr/>
        </p:nvCxnSpPr>
        <p:spPr>
          <a:xfrm>
            <a:off x="3340331" y="3512841"/>
            <a:ext cx="265166" cy="1079370"/>
          </a:xfrm>
          <a:prstGeom prst="bentConnector3">
            <a:avLst>
              <a:gd name="adj1" fmla="val 50000"/>
            </a:avLst>
          </a:prstGeom>
          <a:ln w="38100">
            <a:solidFill>
              <a:srgbClr val="0064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2" descr="R:\【省内共有】職員共有ファイル限定（担当者・所属を記載のこと）\テンプレート共有システム\ppt用素材\ピクトグラム\飲食業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85" y="2922646"/>
            <a:ext cx="478352" cy="57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7" descr="R:\【省内共有】職員共有ファイル限定（担当者・所属を記載のこと）\テンプレート共有システム\ppt用素材\ピクトグラム\漁業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526" y="3530623"/>
            <a:ext cx="424815" cy="60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R:\【省内共有】職員共有ファイル限定（担当者・所属を記載のこと）\テンプレート共有システム\ppt用素材\ピクトグラム\個人商店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71" y="3105472"/>
            <a:ext cx="637116" cy="67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5" descr="R:\【省内共有】職員共有ファイル限定（担当者・所属を記載のこと）\テンプレート共有システム\ppt用素材\ピクトグラム\農業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245" y="2905447"/>
            <a:ext cx="451628" cy="5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7" descr="R:\【省内共有】職員共有ファイル限定（担当者・所属を記載のこと）\テンプレート共有システム\ppt用素材\ピクトグラム\物流0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666" y="3603870"/>
            <a:ext cx="656462" cy="56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角丸四角形 100"/>
          <p:cNvSpPr/>
          <p:nvPr/>
        </p:nvSpPr>
        <p:spPr bwMode="auto">
          <a:xfrm>
            <a:off x="3554150" y="2441643"/>
            <a:ext cx="2218708" cy="1728541"/>
          </a:xfrm>
          <a:prstGeom prst="roundRect">
            <a:avLst/>
          </a:prstGeom>
          <a:noFill/>
          <a:ln w="28575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片側の 2 つの角を丸めた四角形 101"/>
          <p:cNvSpPr/>
          <p:nvPr/>
        </p:nvSpPr>
        <p:spPr>
          <a:xfrm>
            <a:off x="3546748" y="2423903"/>
            <a:ext cx="2237847" cy="41213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5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中小商業・サービス業等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6669631" y="2433529"/>
            <a:ext cx="3093400" cy="1781152"/>
          </a:xfrm>
          <a:prstGeom prst="roundRect">
            <a:avLst/>
          </a:prstGeom>
          <a:noFill/>
          <a:ln>
            <a:solidFill>
              <a:srgbClr val="00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片側の 2 つの角を丸めた四角形 103"/>
          <p:cNvSpPr/>
          <p:nvPr/>
        </p:nvSpPr>
        <p:spPr>
          <a:xfrm>
            <a:off x="6669631" y="2420888"/>
            <a:ext cx="3093399" cy="41726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D0"/>
          </a:solidFill>
          <a:ln>
            <a:solidFill>
              <a:srgbClr val="00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経営改善指導等を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行う機関</a:t>
            </a:r>
          </a:p>
        </p:txBody>
      </p:sp>
      <p:sp>
        <p:nvSpPr>
          <p:cNvPr id="105" name="上矢印 104"/>
          <p:cNvSpPr/>
          <p:nvPr/>
        </p:nvSpPr>
        <p:spPr bwMode="auto">
          <a:xfrm rot="16200000">
            <a:off x="5935493" y="2918162"/>
            <a:ext cx="447178" cy="756193"/>
          </a:xfrm>
          <a:prstGeom prst="upArrow">
            <a:avLst>
              <a:gd name="adj1" fmla="val 50000"/>
              <a:gd name="adj2" fmla="val 29971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楕円 105"/>
          <p:cNvSpPr/>
          <p:nvPr/>
        </p:nvSpPr>
        <p:spPr bwMode="auto">
          <a:xfrm>
            <a:off x="6003318" y="2453910"/>
            <a:ext cx="401968" cy="1717138"/>
          </a:xfrm>
          <a:prstGeom prst="ellipse">
            <a:avLst/>
          </a:prstGeom>
          <a:solidFill>
            <a:srgbClr val="FFBE3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①経営改善指導等</a:t>
            </a:r>
          </a:p>
        </p:txBody>
      </p:sp>
      <p:sp>
        <p:nvSpPr>
          <p:cNvPr id="107" name="角丸四角形 106"/>
          <p:cNvSpPr/>
          <p:nvPr/>
        </p:nvSpPr>
        <p:spPr bwMode="auto">
          <a:xfrm>
            <a:off x="6305387" y="4310048"/>
            <a:ext cx="3479658" cy="1834932"/>
          </a:xfrm>
          <a:prstGeom prst="roundRect">
            <a:avLst/>
          </a:prstGeom>
          <a:noFill/>
          <a:ln w="28575">
            <a:solidFill>
              <a:srgbClr val="FFBE3C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8" name="カギ線コネクタ 107"/>
          <p:cNvCxnSpPr/>
          <p:nvPr/>
        </p:nvCxnSpPr>
        <p:spPr>
          <a:xfrm rot="16200000" flipH="1">
            <a:off x="5627893" y="4784120"/>
            <a:ext cx="1224597" cy="85720"/>
          </a:xfrm>
          <a:prstGeom prst="bentConnector2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正方形/長方形 110"/>
          <p:cNvSpPr/>
          <p:nvPr/>
        </p:nvSpPr>
        <p:spPr bwMode="auto">
          <a:xfrm>
            <a:off x="6299837" y="4353680"/>
            <a:ext cx="3551558" cy="17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>
              <a:spcAft>
                <a:spcPts val="600"/>
              </a:spcAft>
            </a:pP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「経営の改善に関する指導及び助言を受けた旨を明らかにする書類」において、</a:t>
            </a:r>
            <a:endParaRPr kumimoji="0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本税制措置を用いて行う設備投資と経営改善によって、</a:t>
            </a:r>
            <a:r>
              <a:rPr kumimoji="0" lang="ja-JP" altLang="en-US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年間２％以上の売上高又は営業利益の伸びが達成できると見込まれること</a:t>
            </a:r>
            <a:endParaRPr kumimoji="0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を予め明記した上で、アドバイス機関から、経営改善に係る指導・</a:t>
            </a:r>
            <a:r>
              <a:rPr kumimoji="0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助言</a:t>
            </a: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受</a:t>
            </a: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ける。</a:t>
            </a:r>
            <a:endParaRPr kumimoji="0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6599091" y="2831717"/>
            <a:ext cx="2997948" cy="130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都道府県中小企業団体中央会</a:t>
            </a:r>
            <a:endParaRPr kumimoji="0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・商工会議所</a:t>
            </a:r>
          </a:p>
          <a:p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・商工会</a:t>
            </a:r>
          </a:p>
          <a:p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・商店街振興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組合連合会</a:t>
            </a:r>
            <a:endParaRPr kumimoji="0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・認定経営革新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等支援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  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0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1847105" y="6381004"/>
            <a:ext cx="6127831" cy="430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制度の詳細は以下の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を御参照ください。</a:t>
            </a:r>
            <a:endParaRPr lang="en-US" altLang="ja-JP" dirty="0" smtClean="0"/>
          </a:p>
          <a:p>
            <a:r>
              <a:rPr lang="en-US" altLang="ja-JP" dirty="0" smtClean="0">
                <a:hlinkClick r:id="rId9"/>
              </a:rPr>
              <a:t>https</a:t>
            </a:r>
            <a:r>
              <a:rPr lang="en-US" altLang="ja-JP" dirty="0">
                <a:hlinkClick r:id="rId9"/>
              </a:rPr>
              <a:t>://www.chusho.meti.go.jp/zaimu/zeisei/2015/150401zeisei.htm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853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302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商業・サービス業・農林水産業活性化税制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2020-01-06T08:00:49Z</dcterms:created>
  <dcterms:modified xsi:type="dcterms:W3CDTF">2020-01-06T08:07:40Z</dcterms:modified>
</cp:coreProperties>
</file>